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0" r:id="rId3"/>
    <p:sldId id="260" r:id="rId4"/>
    <p:sldId id="308" r:id="rId5"/>
    <p:sldId id="309" r:id="rId6"/>
    <p:sldId id="261" r:id="rId7"/>
    <p:sldId id="303" r:id="rId8"/>
    <p:sldId id="304" r:id="rId9"/>
    <p:sldId id="305" r:id="rId10"/>
    <p:sldId id="306" r:id="rId11"/>
    <p:sldId id="263" r:id="rId12"/>
    <p:sldId id="262" r:id="rId13"/>
    <p:sldId id="268" r:id="rId14"/>
    <p:sldId id="287" r:id="rId15"/>
    <p:sldId id="288" r:id="rId16"/>
    <p:sldId id="289" r:id="rId17"/>
    <p:sldId id="264" r:id="rId18"/>
    <p:sldId id="265" r:id="rId19"/>
    <p:sldId id="266" r:id="rId20"/>
    <p:sldId id="297" r:id="rId21"/>
    <p:sldId id="267" r:id="rId22"/>
    <p:sldId id="290" r:id="rId23"/>
    <p:sldId id="291" r:id="rId24"/>
    <p:sldId id="292" r:id="rId25"/>
    <p:sldId id="293" r:id="rId26"/>
    <p:sldId id="294" r:id="rId27"/>
    <p:sldId id="295" r:id="rId28"/>
    <p:sldId id="274" r:id="rId29"/>
    <p:sldId id="301" r:id="rId30"/>
    <p:sldId id="302" r:id="rId31"/>
    <p:sldId id="283" r:id="rId32"/>
    <p:sldId id="284" r:id="rId33"/>
    <p:sldId id="269" r:id="rId34"/>
    <p:sldId id="270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161A"/>
    <a:srgbClr val="CA4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55821-D6EE-4D8C-9658-347AD33F0DD2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C436D-5937-4451-A560-F9B0D3687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2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3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2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096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58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3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40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6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0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2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1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0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31E4FE-AED5-462E-9499-9E3FD69BA048}" type="datetimeFigureOut">
              <a:rPr lang="en-US" smtClean="0"/>
              <a:t>10-Jul-21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F8872-C5DF-4821-8B82-25D5565BA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8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418" y="435429"/>
            <a:ext cx="8825658" cy="2403566"/>
          </a:xfrm>
        </p:spPr>
        <p:txBody>
          <a:bodyPr/>
          <a:lstStyle/>
          <a:p>
            <a:pPr algn="ctr"/>
            <a:r>
              <a:rPr lang="en-US" sz="4400" b="1" dirty="0"/>
              <a:t>  Real time Bangladeshi License</a:t>
            </a:r>
            <a:br>
              <a:rPr lang="en-US" sz="4400" b="1" dirty="0"/>
            </a:br>
            <a:r>
              <a:rPr lang="en-US" sz="4400" b="1" dirty="0"/>
              <a:t>   Plate Detection &amp; Recognition </a:t>
            </a:r>
            <a:br>
              <a:rPr lang="en-US" sz="4400" b="1" dirty="0"/>
            </a:b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82" y="3968928"/>
            <a:ext cx="3657607" cy="3657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5247" y="254167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b="1" dirty="0">
                <a:latin typeface="Century Gothic (Headings)"/>
                <a:ea typeface="Arial"/>
                <a:cs typeface="Arial"/>
                <a:sym typeface="Arial"/>
              </a:rPr>
              <a:t>Supervised by:</a:t>
            </a:r>
          </a:p>
          <a:p>
            <a:pPr lvl="0" algn="ctr"/>
            <a:endParaRPr lang="en-US" b="1" dirty="0">
              <a:latin typeface="Century Gothic (Headings)"/>
              <a:ea typeface="Arial"/>
              <a:cs typeface="Arial"/>
              <a:sym typeface="Arial"/>
            </a:endParaRPr>
          </a:p>
          <a:p>
            <a:pPr lvl="0" algn="ctr"/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Qamrun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Nahar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Eity</a:t>
            </a:r>
            <a:endParaRPr lang="en-US" dirty="0">
              <a:latin typeface="Century Gothic (Headings)"/>
              <a:ea typeface="Arial"/>
              <a:cs typeface="Arial"/>
              <a:sym typeface="Arial"/>
            </a:endParaRPr>
          </a:p>
          <a:p>
            <a:pPr lvl="0" algn="ctr"/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Assistant Professor, CSE</a:t>
            </a:r>
          </a:p>
          <a:p>
            <a:pPr lvl="0" algn="ctr"/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Ahsanullah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Univeristy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of Science and Technology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8891" y="4720272"/>
            <a:ext cx="51323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latin typeface="Century Gothic (Headings)"/>
                <a:ea typeface="Arial"/>
                <a:cs typeface="Arial"/>
                <a:sym typeface="Arial"/>
              </a:rPr>
              <a:t>	     Submitted by:</a:t>
            </a:r>
          </a:p>
          <a:p>
            <a:pPr lvl="0"/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	</a:t>
            </a:r>
          </a:p>
          <a:p>
            <a:pPr lvl="0"/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MD. </a:t>
            </a:r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Saimom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Islam	160204011</a:t>
            </a:r>
          </a:p>
          <a:p>
            <a:pPr lvl="0"/>
            <a:r>
              <a:rPr lang="en-US" dirty="0" err="1">
                <a:latin typeface="Century Gothic (Headings)"/>
                <a:ea typeface="Arial"/>
                <a:cs typeface="Arial"/>
                <a:sym typeface="Arial"/>
              </a:rPr>
              <a:t>Tauhidul</a:t>
            </a:r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 Islam		160204031</a:t>
            </a:r>
          </a:p>
          <a:p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MD. Yeasir Arafat	160204093</a:t>
            </a:r>
          </a:p>
          <a:p>
            <a:pPr lvl="0"/>
            <a:r>
              <a:rPr lang="en-US" dirty="0">
                <a:latin typeface="Century Gothic (Headings)"/>
                <a:ea typeface="Arial"/>
                <a:cs typeface="Arial"/>
                <a:sym typeface="Arial"/>
              </a:rPr>
              <a:t>Homaira Alam 		160204102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517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599" y="308918"/>
            <a:ext cx="4040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Literature Review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78810"/>
              </p:ext>
            </p:extLst>
          </p:nvPr>
        </p:nvGraphicFramePr>
        <p:xfrm>
          <a:off x="812799" y="1092711"/>
          <a:ext cx="8128001" cy="50822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7292">
                  <a:extLst>
                    <a:ext uri="{9D8B030D-6E8A-4147-A177-3AD203B41FA5}">
                      <a16:colId xmlns:a16="http://schemas.microsoft.com/office/drawing/2014/main" val="3042061236"/>
                    </a:ext>
                  </a:extLst>
                </a:gridCol>
                <a:gridCol w="1942012">
                  <a:extLst>
                    <a:ext uri="{9D8B030D-6E8A-4147-A177-3AD203B41FA5}">
                      <a16:colId xmlns:a16="http://schemas.microsoft.com/office/drawing/2014/main" val="3948046917"/>
                    </a:ext>
                  </a:extLst>
                </a:gridCol>
                <a:gridCol w="2333898">
                  <a:extLst>
                    <a:ext uri="{9D8B030D-6E8A-4147-A177-3AD203B41FA5}">
                      <a16:colId xmlns:a16="http://schemas.microsoft.com/office/drawing/2014/main" val="2561433842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3743005993"/>
                    </a:ext>
                  </a:extLst>
                </a:gridCol>
              </a:tblGrid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71454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Sobel’s mask operator </a:t>
                      </a:r>
                    </a:p>
                    <a:p>
                      <a:r>
                        <a:rPr lang="en-US" sz="1200" dirty="0"/>
                        <a:t>• Otsu’s thresholding method </a:t>
                      </a:r>
                    </a:p>
                    <a:p>
                      <a:r>
                        <a:rPr lang="en-US" sz="1200" dirty="0"/>
                        <a:t>• Connected Component Analysis </a:t>
                      </a:r>
                    </a:p>
                    <a:p>
                      <a:r>
                        <a:rPr lang="en-US" sz="1200" dirty="0"/>
                        <a:t>• 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License plate detection accuracy 95% </a:t>
                      </a:r>
                    </a:p>
                    <a:p>
                      <a:r>
                        <a:rPr lang="en-US" sz="1200" dirty="0"/>
                        <a:t>• Character segmentation accuracy 99% </a:t>
                      </a:r>
                    </a:p>
                    <a:p>
                      <a:r>
                        <a:rPr lang="en-US" sz="1200" dirty="0"/>
                        <a:t>• License plate recognition accuracy 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4290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Sobel filters </a:t>
                      </a:r>
                    </a:p>
                    <a:p>
                      <a:r>
                        <a:rPr lang="en-US" sz="1200" dirty="0"/>
                        <a:t>• Local adaptive thresholding </a:t>
                      </a:r>
                    </a:p>
                    <a:p>
                      <a:r>
                        <a:rPr lang="en-US" sz="1200" dirty="0"/>
                        <a:t>• Hough Transform </a:t>
                      </a:r>
                    </a:p>
                    <a:p>
                      <a:r>
                        <a:rPr lang="en-US" sz="1200" dirty="0"/>
                        <a:t>• Contour algorithm </a:t>
                      </a:r>
                    </a:p>
                    <a:p>
                      <a:r>
                        <a:rPr lang="en-US" sz="1200" dirty="0"/>
                        <a:t>• OCR module </a:t>
                      </a:r>
                    </a:p>
                    <a:p>
                      <a:r>
                        <a:rPr lang="en-US" sz="1200" dirty="0"/>
                        <a:t>• HMM (Hidden Markov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License plate detection accuracy 98.76 for both image set% </a:t>
                      </a:r>
                    </a:p>
                    <a:p>
                      <a:r>
                        <a:rPr lang="en-US" sz="1200" dirty="0"/>
                        <a:t>• Character segmentation accuracy 97.61 for both image set% </a:t>
                      </a:r>
                    </a:p>
                    <a:p>
                      <a:r>
                        <a:rPr lang="en-US" sz="1200" dirty="0"/>
                        <a:t>• OCR module accuracy 97.52 for both image set% </a:t>
                      </a:r>
                    </a:p>
                    <a:p>
                      <a:r>
                        <a:rPr lang="en-US" sz="1200" dirty="0"/>
                        <a:t>• Whole system accuracy 92.85%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3770"/>
                  </a:ext>
                </a:extLst>
              </a:tr>
              <a:tr h="393884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Faster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Not mentioned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19116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YOLO based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Segmentation 99%</a:t>
                      </a:r>
                    </a:p>
                    <a:p>
                      <a:r>
                        <a:rPr lang="en-US" sz="1200" dirty="0"/>
                        <a:t>• Recognition 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115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Histogram based approach, Optical character recognition (OCR)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7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1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63291" y="365760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" y="1166642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Work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96" y="1767152"/>
            <a:ext cx="6825781" cy="4875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51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2179" y="330925"/>
            <a:ext cx="37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Video Acquisition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34" y="1315226"/>
            <a:ext cx="5151566" cy="4706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63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6586" y="392873"/>
            <a:ext cx="509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Training with TensorFlow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792481" y="1859280"/>
            <a:ext cx="1271452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3587" y="3669470"/>
            <a:ext cx="1271452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2640" y="3699078"/>
            <a:ext cx="1702529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.csv to </a:t>
            </a:r>
            <a:r>
              <a:rPr lang="en-US" dirty="0" err="1"/>
              <a:t>tfrecord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22919" y="1870278"/>
            <a:ext cx="1558835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.xml to .csv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63932" y="3671535"/>
            <a:ext cx="1616881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as .xml</a:t>
            </a:r>
          </a:p>
        </p:txBody>
      </p:sp>
      <p:cxnSp>
        <p:nvCxnSpPr>
          <p:cNvPr id="13" name="Elbow Connector 12"/>
          <p:cNvCxnSpPr>
            <a:endCxn id="8" idx="1"/>
          </p:cNvCxnSpPr>
          <p:nvPr/>
        </p:nvCxnSpPr>
        <p:spPr>
          <a:xfrm rot="5400000" flipH="1" flipV="1">
            <a:off x="2855983" y="2802535"/>
            <a:ext cx="1341992" cy="3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1561983" y="2822100"/>
            <a:ext cx="1352990" cy="341749"/>
          </a:xfrm>
          <a:prstGeom prst="bentConnector3">
            <a:avLst>
              <a:gd name="adj1" fmla="val 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598333" y="6474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27824" y="1870278"/>
            <a:ext cx="1702529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.</a:t>
            </a:r>
            <a:r>
              <a:rPr lang="en-US" dirty="0" err="1"/>
              <a:t>config</a:t>
            </a:r>
            <a:r>
              <a:rPr lang="en-US" dirty="0"/>
              <a:t> file of the model</a:t>
            </a:r>
          </a:p>
        </p:txBody>
      </p:sp>
      <p:cxnSp>
        <p:nvCxnSpPr>
          <p:cNvPr id="24" name="Elbow Connector 23"/>
          <p:cNvCxnSpPr/>
          <p:nvPr/>
        </p:nvCxnSpPr>
        <p:spPr>
          <a:xfrm rot="16200000" flipH="1">
            <a:off x="4786681" y="2833099"/>
            <a:ext cx="1352990" cy="341749"/>
          </a:xfrm>
          <a:prstGeom prst="bentConnector3">
            <a:avLst>
              <a:gd name="adj1" fmla="val 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H="1">
            <a:off x="8226894" y="2802118"/>
            <a:ext cx="1352990" cy="341749"/>
          </a:xfrm>
          <a:prstGeom prst="bentConnector3">
            <a:avLst>
              <a:gd name="adj1" fmla="val 1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 flipV="1">
            <a:off x="6163936" y="2810372"/>
            <a:ext cx="1341992" cy="3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82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03715" y="301339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Vehicle and License Plate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78" y="1308229"/>
            <a:ext cx="6169273" cy="4863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52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611" y="2051536"/>
            <a:ext cx="7498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Faster R-CNN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SSD (Single Shot </a:t>
            </a:r>
            <a:r>
              <a:rPr lang="en-US" dirty="0" err="1"/>
              <a:t>Multibox</a:t>
            </a:r>
            <a:r>
              <a:rPr lang="en-US" dirty="0"/>
              <a:t> Detector) </a:t>
            </a:r>
            <a:r>
              <a:rPr lang="en-US" dirty="0" err="1"/>
              <a:t>Mobilenet</a:t>
            </a:r>
            <a:r>
              <a:rPr lang="en-US" dirty="0"/>
              <a:t> V1 COCO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SSD (Single Shot </a:t>
            </a:r>
            <a:r>
              <a:rPr lang="en-US" dirty="0" err="1"/>
              <a:t>Multibox</a:t>
            </a:r>
            <a:r>
              <a:rPr lang="en-US" dirty="0"/>
              <a:t> Detector) </a:t>
            </a:r>
            <a:r>
              <a:rPr lang="en-US" dirty="0" err="1"/>
              <a:t>Mobilenet</a:t>
            </a:r>
            <a:r>
              <a:rPr lang="en-US" dirty="0"/>
              <a:t> V1 FPN COCO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SSDlite</a:t>
            </a:r>
            <a:r>
              <a:rPr lang="en-US" dirty="0"/>
              <a:t> </a:t>
            </a:r>
            <a:r>
              <a:rPr lang="en-US" dirty="0" err="1"/>
              <a:t>Mobilenet</a:t>
            </a:r>
            <a:r>
              <a:rPr lang="en-US" dirty="0"/>
              <a:t> V2 COCO   </a:t>
            </a:r>
          </a:p>
        </p:txBody>
      </p:sp>
    </p:spTree>
    <p:extLst>
      <p:ext uri="{BB962C8B-B14F-4D97-AF65-F5344CB8AC3E}">
        <p14:creationId xmlns:p14="http://schemas.microsoft.com/office/powerpoint/2010/main" val="65250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7034" y="1366288"/>
            <a:ext cx="348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Faster R-CNN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86" y="2307324"/>
            <a:ext cx="7992291" cy="2724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</p:spTree>
    <p:extLst>
      <p:ext uri="{BB962C8B-B14F-4D97-AF65-F5344CB8AC3E}">
        <p14:creationId xmlns:p14="http://schemas.microsoft.com/office/powerpoint/2010/main" val="8275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6215" y="1314007"/>
            <a:ext cx="9215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SSD (Single Shot </a:t>
            </a:r>
            <a:r>
              <a:rPr lang="en-US" sz="2400" dirty="0" err="1"/>
              <a:t>Multibox</a:t>
            </a:r>
            <a:r>
              <a:rPr lang="en-US" sz="2400" dirty="0"/>
              <a:t> Detector) </a:t>
            </a:r>
            <a:r>
              <a:rPr lang="en-US" sz="2400" dirty="0" err="1"/>
              <a:t>Mobilenet</a:t>
            </a:r>
            <a:r>
              <a:rPr lang="en-US" sz="2400" dirty="0"/>
              <a:t> V1 COCO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96251" y="3317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4196" b="1541"/>
          <a:stretch/>
        </p:blipFill>
        <p:spPr bwMode="auto">
          <a:xfrm>
            <a:off x="1651197" y="2388232"/>
            <a:ext cx="7637419" cy="3474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</p:spTree>
    <p:extLst>
      <p:ext uri="{BB962C8B-B14F-4D97-AF65-F5344CB8AC3E}">
        <p14:creationId xmlns:p14="http://schemas.microsoft.com/office/powerpoint/2010/main" val="26470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5695" y="1456823"/>
            <a:ext cx="956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SSD (Single Shot </a:t>
            </a:r>
            <a:r>
              <a:rPr lang="en-US" sz="2400" dirty="0" err="1"/>
              <a:t>Multibox</a:t>
            </a:r>
            <a:r>
              <a:rPr lang="en-US" sz="2400" dirty="0"/>
              <a:t> Detector) </a:t>
            </a:r>
            <a:r>
              <a:rPr lang="en-US" sz="2400" dirty="0" err="1"/>
              <a:t>Mobilenet</a:t>
            </a:r>
            <a:r>
              <a:rPr lang="en-US" sz="2400" dirty="0"/>
              <a:t> V1 FPN COCO</a:t>
            </a:r>
          </a:p>
        </p:txBody>
      </p:sp>
      <p:pic>
        <p:nvPicPr>
          <p:cNvPr id="3074" name="Picture 2" descr="Review: FPN — Feature Pyramid Network (Object Detection) | by Sik-Ho Tsang 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74" y="2450600"/>
            <a:ext cx="6572250" cy="37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</p:spTree>
    <p:extLst>
      <p:ext uri="{BB962C8B-B14F-4D97-AF65-F5344CB8AC3E}">
        <p14:creationId xmlns:p14="http://schemas.microsoft.com/office/powerpoint/2010/main" val="419786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856" y="1595322"/>
            <a:ext cx="4833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SSDlite</a:t>
            </a:r>
            <a:r>
              <a:rPr lang="en-US" sz="2400" dirty="0"/>
              <a:t> </a:t>
            </a:r>
            <a:r>
              <a:rPr lang="en-US" sz="2400" dirty="0" err="1"/>
              <a:t>Mobilenet</a:t>
            </a:r>
            <a:r>
              <a:rPr lang="en-US" sz="2400" dirty="0"/>
              <a:t> V2 COCO</a:t>
            </a:r>
          </a:p>
          <a:p>
            <a:endParaRPr lang="en-US" sz="2400" dirty="0"/>
          </a:p>
        </p:txBody>
      </p:sp>
      <p:sp>
        <p:nvSpPr>
          <p:cNvPr id="3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07041" y="677591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r="2858"/>
          <a:stretch/>
        </p:blipFill>
        <p:spPr>
          <a:xfrm>
            <a:off x="1155700" y="2452041"/>
            <a:ext cx="3975100" cy="3383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/>
          <a:stretch/>
        </p:blipFill>
        <p:spPr>
          <a:xfrm>
            <a:off x="5270500" y="2452041"/>
            <a:ext cx="4077252" cy="3383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</p:spTree>
    <p:extLst>
      <p:ext uri="{BB962C8B-B14F-4D97-AF65-F5344CB8AC3E}">
        <p14:creationId xmlns:p14="http://schemas.microsoft.com/office/powerpoint/2010/main" val="290668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6537" y="383177"/>
            <a:ext cx="303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646" y="1361138"/>
            <a:ext cx="820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What is ANPR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2395" y="5692883"/>
            <a:ext cx="1389023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Detection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0990" y="5692883"/>
            <a:ext cx="1454321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19253" y="5692883"/>
            <a:ext cx="1406438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Recognition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7646" y="4523412"/>
            <a:ext cx="2904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3 major steps of ANPR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49413" y="3229958"/>
            <a:ext cx="1389023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ANPR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3857" y="3244218"/>
            <a:ext cx="1406438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ANPR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92781" y="1730470"/>
            <a:ext cx="1406438" cy="779647"/>
          </a:xfrm>
          <a:prstGeom prst="rect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ANPR</a:t>
            </a:r>
          </a:p>
        </p:txBody>
      </p:sp>
      <p:cxnSp>
        <p:nvCxnSpPr>
          <p:cNvPr id="6" name="Elbow Connector 5"/>
          <p:cNvCxnSpPr>
            <a:stCxn id="22" idx="2"/>
            <a:endCxn id="13" idx="0"/>
          </p:cNvCxnSpPr>
          <p:nvPr/>
        </p:nvCxnSpPr>
        <p:spPr>
          <a:xfrm rot="5400000">
            <a:off x="4310043" y="1444000"/>
            <a:ext cx="719841" cy="28520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2"/>
            <a:endCxn id="20" idx="0"/>
          </p:cNvCxnSpPr>
          <p:nvPr/>
        </p:nvCxnSpPr>
        <p:spPr>
          <a:xfrm rot="16200000" flipH="1">
            <a:off x="7124488" y="1481629"/>
            <a:ext cx="734101" cy="27910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8" idx="1"/>
          </p:cNvCxnSpPr>
          <p:nvPr/>
        </p:nvCxnSpPr>
        <p:spPr>
          <a:xfrm>
            <a:off x="3901418" y="6082707"/>
            <a:ext cx="879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39681" y="6082706"/>
            <a:ext cx="879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54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33167" y="60911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4863" y="301339"/>
            <a:ext cx="710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Models Used to Train for Detection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6263" r="31439" b="58922"/>
          <a:stretch/>
        </p:blipFill>
        <p:spPr>
          <a:xfrm>
            <a:off x="1879599" y="2908300"/>
            <a:ext cx="8014085" cy="1739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879599" y="1872320"/>
            <a:ext cx="274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80541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5611" y="418012"/>
            <a:ext cx="551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License Plate Cropping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97" y="1100758"/>
            <a:ext cx="5466780" cy="2767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97" y="4468740"/>
            <a:ext cx="3580867" cy="2139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833666" y="3840595"/>
            <a:ext cx="5641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Examples of few of our cropped license plates</a:t>
            </a:r>
          </a:p>
        </p:txBody>
      </p:sp>
    </p:spTree>
    <p:extLst>
      <p:ext uri="{BB962C8B-B14F-4D97-AF65-F5344CB8AC3E}">
        <p14:creationId xmlns:p14="http://schemas.microsoft.com/office/powerpoint/2010/main" val="145749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90554" y="488274"/>
            <a:ext cx="4752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Image Pre-processing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" y="1733872"/>
            <a:ext cx="8223078" cy="4163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528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>
            <a:off x="5708942" y="4908623"/>
            <a:ext cx="1088209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667073" y="5645634"/>
            <a:ext cx="1082659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015376" y="5645635"/>
            <a:ext cx="1143126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023687" y="4908624"/>
            <a:ext cx="1134815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29297" y="488274"/>
            <a:ext cx="520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Character Segmentation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1272684"/>
            <a:ext cx="768531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Separating the rows (Horizontal Segmentation)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Separating the characters and digits (Vertical Segmentation)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252617" y="3465206"/>
            <a:ext cx="878629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943699" y="3465206"/>
            <a:ext cx="878629" cy="255657"/>
          </a:xfrm>
          <a:prstGeom prst="rightArrow">
            <a:avLst/>
          </a:prstGeom>
          <a:solidFill>
            <a:srgbClr val="CA454D"/>
          </a:solidFill>
          <a:ln>
            <a:solidFill>
              <a:srgbClr val="651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31" y="3065054"/>
            <a:ext cx="1798368" cy="105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26" y="3060051"/>
            <a:ext cx="1806893" cy="1060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81" y="3088138"/>
            <a:ext cx="1800506" cy="1056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9" y="4857424"/>
            <a:ext cx="1798368" cy="105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5"/>
          <a:stretch/>
        </p:blipFill>
        <p:spPr>
          <a:xfrm>
            <a:off x="4158502" y="4717765"/>
            <a:ext cx="1798368" cy="53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9"/>
          <a:stretch/>
        </p:blipFill>
        <p:spPr>
          <a:xfrm>
            <a:off x="4158502" y="5552944"/>
            <a:ext cx="1798368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1" b="49185"/>
          <a:stretch/>
        </p:blipFill>
        <p:spPr>
          <a:xfrm>
            <a:off x="6797152" y="4721919"/>
            <a:ext cx="681918" cy="53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0" r="22367" b="49185"/>
          <a:stretch/>
        </p:blipFill>
        <p:spPr>
          <a:xfrm>
            <a:off x="7586576" y="4721919"/>
            <a:ext cx="701041" cy="53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7" b="49185"/>
          <a:stretch/>
        </p:blipFill>
        <p:spPr>
          <a:xfrm>
            <a:off x="8395123" y="4721919"/>
            <a:ext cx="331495" cy="53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9" r="82586"/>
          <a:stretch/>
        </p:blipFill>
        <p:spPr>
          <a:xfrm>
            <a:off x="6749732" y="5552946"/>
            <a:ext cx="313168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6" t="58209"/>
          <a:stretch/>
        </p:blipFill>
        <p:spPr>
          <a:xfrm>
            <a:off x="8434874" y="5552944"/>
            <a:ext cx="318210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8" t="58209" r="16328"/>
          <a:stretch/>
        </p:blipFill>
        <p:spPr>
          <a:xfrm>
            <a:off x="8105950" y="5552945"/>
            <a:ext cx="254000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58209" r="69495"/>
          <a:stretch/>
        </p:blipFill>
        <p:spPr>
          <a:xfrm>
            <a:off x="7134317" y="5560843"/>
            <a:ext cx="254000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6" t="58209" r="45913"/>
          <a:stretch/>
        </p:blipFill>
        <p:spPr>
          <a:xfrm>
            <a:off x="7456010" y="5560843"/>
            <a:ext cx="247650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58209" r="69495"/>
          <a:stretch/>
        </p:blipFill>
        <p:spPr>
          <a:xfrm>
            <a:off x="7780533" y="5552946"/>
            <a:ext cx="254000" cy="44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81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74949" y="553053"/>
            <a:ext cx="793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Train System using NN for Recognition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82" y="1467349"/>
            <a:ext cx="4355917" cy="4998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71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74949" y="553053"/>
            <a:ext cx="793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Train System using NN for Recognition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7" name="Rectangle 6"/>
          <p:cNvSpPr/>
          <p:nvPr/>
        </p:nvSpPr>
        <p:spPr>
          <a:xfrm>
            <a:off x="674914" y="2470113"/>
            <a:ext cx="76853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Batch Size = 50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Number of Iterations = 10000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Input Dimension = 100*30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Number Features = 3000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Output Dimension = 13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Learning Rate = 0.01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Hidden layer = 3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520" y="1916319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Hyper Parameters</a:t>
            </a:r>
          </a:p>
        </p:txBody>
      </p:sp>
    </p:spTree>
    <p:extLst>
      <p:ext uri="{BB962C8B-B14F-4D97-AF65-F5344CB8AC3E}">
        <p14:creationId xmlns:p14="http://schemas.microsoft.com/office/powerpoint/2010/main" val="55888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74949" y="553053"/>
            <a:ext cx="793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Train System using NN for Recognition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2" y="3343311"/>
            <a:ext cx="6399471" cy="196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81471" y="2009737"/>
            <a:ext cx="6118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Predicted labels using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6400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663" y="488274"/>
            <a:ext cx="680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Saved Number Plates in CSV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7042" y="64216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11" y="1753005"/>
            <a:ext cx="4909946" cy="48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5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7634" y="508910"/>
            <a:ext cx="430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Experimental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725" y="1510292"/>
            <a:ext cx="83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Loss graph of SSD </a:t>
            </a:r>
            <a:r>
              <a:rPr lang="en-US" dirty="0" err="1"/>
              <a:t>Mobilenet</a:t>
            </a:r>
            <a:r>
              <a:rPr lang="en-US" dirty="0"/>
              <a:t> V1 COCO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8"/>
          <a:stretch/>
        </p:blipFill>
        <p:spPr>
          <a:xfrm>
            <a:off x="936172" y="2147820"/>
            <a:ext cx="8206013" cy="4595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825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7634" y="508910"/>
            <a:ext cx="430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Experimental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725" y="1510292"/>
            <a:ext cx="1041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Loss Graph Of Recognition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66" y="2097156"/>
            <a:ext cx="6022401" cy="4087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76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56411" y="496389"/>
            <a:ext cx="6026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Study of Bangla License 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91" y="2359575"/>
            <a:ext cx="4456885" cy="2993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8817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7634" y="508910"/>
            <a:ext cx="430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Experimental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725" y="1510292"/>
            <a:ext cx="1041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Accuracy for Each Steps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38159" r="29672" b="50393"/>
          <a:stretch/>
        </p:blipFill>
        <p:spPr>
          <a:xfrm>
            <a:off x="2177276" y="2819400"/>
            <a:ext cx="7093723" cy="208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885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600" y="468313"/>
            <a:ext cx="535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Difficulties we have faced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1860" y="1104203"/>
            <a:ext cx="8673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Image and video collection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Not being able to collect diverse dataset 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Problem faced during segmentation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Manually finding a range for contours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19705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9086" y="541121"/>
            <a:ext cx="535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Limitations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062" y="910454"/>
            <a:ext cx="97565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Video frame rate should be 25 fps or less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Video resolution should be 720 px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As we only had one camera, some vehicles and license plate images were missed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Only the vehicles with registration area Dhaka Metro found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Some license plates are too old and blurry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Without enough lighting, system cannot recognize license plate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6288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7828" y="444136"/>
            <a:ext cx="3300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 Works</a:t>
            </a:r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57068" y="1316971"/>
            <a:ext cx="89727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Automatic toll collection system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Stolen vehicle identification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Parking management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Can be implemented using high resolution camera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Make distinctive kinds of formats for different specifications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Few limitations like skew in the picture etc. can be expelled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32849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71107" y="2677324"/>
            <a:ext cx="516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Conclusion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92596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04" y="905692"/>
            <a:ext cx="8470112" cy="50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554790" y="6334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23999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5028" y="383177"/>
            <a:ext cx="897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Letters and the identities of different vehicles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34" y="1062446"/>
            <a:ext cx="5266725" cy="5635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74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0616" y="455226"/>
            <a:ext cx="5997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29 Vehicle Registration Areas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67" y="1964905"/>
            <a:ext cx="4841487" cy="4296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02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07132" y="252548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6373" y="1907176"/>
            <a:ext cx="33999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Identifying stolen vehicle 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Toll collection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Traffic management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Parking management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Added 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3167" y="60911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4371" y="1907176"/>
            <a:ext cx="3799114" cy="306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Easy and Efficient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Cost Effective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Stand Alone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Provides Evidence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183237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599" y="308918"/>
            <a:ext cx="4040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Literature Review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7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916135"/>
              </p:ext>
            </p:extLst>
          </p:nvPr>
        </p:nvGraphicFramePr>
        <p:xfrm>
          <a:off x="795382" y="1097309"/>
          <a:ext cx="8128001" cy="542365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7292">
                  <a:extLst>
                    <a:ext uri="{9D8B030D-6E8A-4147-A177-3AD203B41FA5}">
                      <a16:colId xmlns:a16="http://schemas.microsoft.com/office/drawing/2014/main" val="3042061236"/>
                    </a:ext>
                  </a:extLst>
                </a:gridCol>
                <a:gridCol w="1942012">
                  <a:extLst>
                    <a:ext uri="{9D8B030D-6E8A-4147-A177-3AD203B41FA5}">
                      <a16:colId xmlns:a16="http://schemas.microsoft.com/office/drawing/2014/main" val="3948046917"/>
                    </a:ext>
                  </a:extLst>
                </a:gridCol>
                <a:gridCol w="2333898">
                  <a:extLst>
                    <a:ext uri="{9D8B030D-6E8A-4147-A177-3AD203B41FA5}">
                      <a16:colId xmlns:a16="http://schemas.microsoft.com/office/drawing/2014/main" val="2561433842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3743005993"/>
                    </a:ext>
                  </a:extLst>
                </a:gridCol>
              </a:tblGrid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71454"/>
                  </a:ext>
                </a:extLst>
              </a:tr>
              <a:tr h="11556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200" dirty="0"/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R-CNN model for Image</a:t>
                      </a:r>
                    </a:p>
                    <a:p>
                      <a:r>
                        <a:rPr lang="en-US" sz="1200" dirty="0"/>
                        <a:t>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Recognition accuracy for challenging normal is 45% </a:t>
                      </a:r>
                    </a:p>
                    <a:p>
                      <a:r>
                        <a:rPr lang="en-US" sz="1200" dirty="0"/>
                        <a:t>• Recognition accuracy for </a:t>
                      </a:r>
                      <a:r>
                        <a:rPr lang="en-US" sz="1200" dirty="0" err="1"/>
                        <a:t>ip</a:t>
                      </a:r>
                      <a:r>
                        <a:rPr lang="en-US" sz="1200" dirty="0"/>
                        <a:t>-skewed is 86% </a:t>
                      </a:r>
                    </a:p>
                    <a:p>
                      <a:r>
                        <a:rPr lang="en-US" sz="1200" dirty="0"/>
                        <a:t>• Recognition accuracy for </a:t>
                      </a:r>
                      <a:r>
                        <a:rPr lang="en-US" sz="1200" dirty="0" err="1"/>
                        <a:t>vp</a:t>
                      </a:r>
                      <a:r>
                        <a:rPr lang="en-US" sz="1200" dirty="0"/>
                        <a:t>-skewed is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888569"/>
                  </a:ext>
                </a:extLst>
              </a:tr>
              <a:tr h="178525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YOLOv3 for Number Plate Detection </a:t>
                      </a:r>
                    </a:p>
                    <a:p>
                      <a:r>
                        <a:rPr lang="en-US" sz="1200" dirty="0"/>
                        <a:t>• ResNet-20-based CNN network with this dataset to recognize the single character</a:t>
                      </a:r>
                    </a:p>
                    <a:p>
                      <a:r>
                        <a:rPr lang="en-US" sz="1200" dirty="0"/>
                        <a:t>• Bounding Box Coordinate provided by YOLOv3 for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85% accuracy for number plate detection </a:t>
                      </a:r>
                    </a:p>
                    <a:p>
                      <a:r>
                        <a:rPr lang="en-US" sz="1200" dirty="0"/>
                        <a:t>• 92.7% accuracy for character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8707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YOLOv3 model based CNN for Number Plate Detection, Segmentation, Character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accuracy is around 97% for number plate detection.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4290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Did not need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Bounding Box on filtered Binary Image for Segmentation of characters and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Did not learn anything. They Segmented and recognition by hard coding. Maximum Number plate’s Number and character can be segmented properly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0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44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599" y="308918"/>
            <a:ext cx="4040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Literature Review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8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0306"/>
              </p:ext>
            </p:extLst>
          </p:nvPr>
        </p:nvGraphicFramePr>
        <p:xfrm>
          <a:off x="899884" y="1075294"/>
          <a:ext cx="8128001" cy="526511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7292">
                  <a:extLst>
                    <a:ext uri="{9D8B030D-6E8A-4147-A177-3AD203B41FA5}">
                      <a16:colId xmlns:a16="http://schemas.microsoft.com/office/drawing/2014/main" val="3042061236"/>
                    </a:ext>
                  </a:extLst>
                </a:gridCol>
                <a:gridCol w="1942012">
                  <a:extLst>
                    <a:ext uri="{9D8B030D-6E8A-4147-A177-3AD203B41FA5}">
                      <a16:colId xmlns:a16="http://schemas.microsoft.com/office/drawing/2014/main" val="3948046917"/>
                    </a:ext>
                  </a:extLst>
                </a:gridCol>
                <a:gridCol w="2333898">
                  <a:extLst>
                    <a:ext uri="{9D8B030D-6E8A-4147-A177-3AD203B41FA5}">
                      <a16:colId xmlns:a16="http://schemas.microsoft.com/office/drawing/2014/main" val="2561433842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3743005993"/>
                    </a:ext>
                  </a:extLst>
                </a:gridCol>
              </a:tblGrid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71454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Faster R-CNN to detect the Number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91.6% accuracy for number plate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87071"/>
                  </a:ext>
                </a:extLst>
              </a:tr>
              <a:tr h="62901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CNN Model to detect the Number plate and character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Highest accuracy is 88.7%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4290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Morphological Transformation for gray scale image </a:t>
                      </a:r>
                    </a:p>
                    <a:p>
                      <a:r>
                        <a:rPr lang="en-US" sz="1200" dirty="0"/>
                        <a:t>• Gaussian blur is used to remove noise for segmentation </a:t>
                      </a:r>
                    </a:p>
                    <a:p>
                      <a:r>
                        <a:rPr lang="en-US" sz="1200" dirty="0"/>
                        <a:t>• Bounding box for character extraction </a:t>
                      </a:r>
                    </a:p>
                    <a:p>
                      <a:r>
                        <a:rPr lang="en-US" sz="1200" dirty="0"/>
                        <a:t>• Deep learning architecture is used for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93% accuracy for number plate detection </a:t>
                      </a:r>
                    </a:p>
                    <a:p>
                      <a:r>
                        <a:rPr lang="en-US" sz="1200" dirty="0"/>
                        <a:t>• 98% accuracy for character segmentation </a:t>
                      </a:r>
                    </a:p>
                    <a:p>
                      <a:r>
                        <a:rPr lang="en-US" sz="1200" dirty="0"/>
                        <a:t>• 98% accuracy for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3770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MATLAB functions are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29363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Did not need dataset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• MATLAB functions are used to detect number plate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• MATLAB functions are used for character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 accuracy for close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8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5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91" y="3966525"/>
            <a:ext cx="3657607" cy="3657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599" y="308918"/>
            <a:ext cx="4040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/>
              <a:t>Literature Review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90" y="63345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9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73669"/>
              </p:ext>
            </p:extLst>
          </p:nvPr>
        </p:nvGraphicFramePr>
        <p:xfrm>
          <a:off x="830216" y="1092711"/>
          <a:ext cx="8128001" cy="537575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7292">
                  <a:extLst>
                    <a:ext uri="{9D8B030D-6E8A-4147-A177-3AD203B41FA5}">
                      <a16:colId xmlns:a16="http://schemas.microsoft.com/office/drawing/2014/main" val="3042061236"/>
                    </a:ext>
                  </a:extLst>
                </a:gridCol>
                <a:gridCol w="1942012">
                  <a:extLst>
                    <a:ext uri="{9D8B030D-6E8A-4147-A177-3AD203B41FA5}">
                      <a16:colId xmlns:a16="http://schemas.microsoft.com/office/drawing/2014/main" val="3948046917"/>
                    </a:ext>
                  </a:extLst>
                </a:gridCol>
                <a:gridCol w="2333898">
                  <a:extLst>
                    <a:ext uri="{9D8B030D-6E8A-4147-A177-3AD203B41FA5}">
                      <a16:colId xmlns:a16="http://schemas.microsoft.com/office/drawing/2014/main" val="2561433842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3743005993"/>
                    </a:ext>
                  </a:extLst>
                </a:gridCol>
              </a:tblGrid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71454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Did not need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HAAR Feature based Classifier to detect license plate </a:t>
                      </a:r>
                    </a:p>
                    <a:p>
                      <a:r>
                        <a:rPr lang="en-US" sz="1200" dirty="0"/>
                        <a:t>• Class letter extractor with a proposed method </a:t>
                      </a:r>
                    </a:p>
                    <a:p>
                      <a:r>
                        <a:rPr lang="en-US" sz="1200" dirty="0"/>
                        <a:t>• Convolution Neural Network for recognizing class letters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96.92% accuracy for number plate detection </a:t>
                      </a:r>
                    </a:p>
                    <a:p>
                      <a:r>
                        <a:rPr lang="en-US" sz="1200" dirty="0"/>
                        <a:t>• 94.61% accuracy for class letter segmentation </a:t>
                      </a:r>
                    </a:p>
                    <a:p>
                      <a:r>
                        <a:rPr lang="en-US" sz="1200" dirty="0"/>
                        <a:t>• 90.90% accuracy for recognition rate with real-time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24290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Square tracing algorithm for finding number plate bounding contour </a:t>
                      </a:r>
                    </a:p>
                    <a:p>
                      <a:r>
                        <a:rPr lang="en-US" sz="1200" dirty="0"/>
                        <a:t>• Rotation matrix for skewness </a:t>
                      </a:r>
                    </a:p>
                    <a:p>
                      <a:r>
                        <a:rPr lang="en-US" sz="1200" dirty="0"/>
                        <a:t>• horizontal and vertical projections with threshold to segment Bangla characters and digits efficiently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Average detection rate of their algorithm is 93% </a:t>
                      </a:r>
                    </a:p>
                    <a:p>
                      <a:r>
                        <a:rPr lang="en-US" sz="1200" dirty="0"/>
                        <a:t>• Segmentation rate 98.1% </a:t>
                      </a:r>
                    </a:p>
                    <a:p>
                      <a:r>
                        <a:rPr lang="en-US" sz="1200" dirty="0"/>
                        <a:t>• Recognition rate 88.8%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3770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Did not need dataset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• HSI color model </a:t>
                      </a:r>
                    </a:p>
                    <a:p>
                      <a:r>
                        <a:rPr lang="en-US" sz="1200" dirty="0"/>
                        <a:t>• Geometrical properties </a:t>
                      </a:r>
                    </a:p>
                    <a:p>
                      <a:r>
                        <a:rPr lang="en-US" sz="1200" dirty="0"/>
                        <a:t>• Candidate Regions </a:t>
                      </a:r>
                    </a:p>
                    <a:p>
                      <a:r>
                        <a:rPr lang="en-US" sz="1200" dirty="0"/>
                        <a:t>• Intensity 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rate of success of the license plate detection algorithm is 85%.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99331"/>
                  </a:ext>
                </a:extLst>
              </a:tr>
              <a:tr h="620879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Used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Tesseract OCR machine on processed image for License plate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final result was found to be very near to the actual value on the plates.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825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5239</TotalTime>
  <Words>1133</Words>
  <Application>Microsoft Office PowerPoint</Application>
  <PresentationFormat>Widescreen</PresentationFormat>
  <Paragraphs>285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Century Gothic (Headings)</vt:lpstr>
      <vt:lpstr>Wingdings</vt:lpstr>
      <vt:lpstr>Wingdings 3</vt:lpstr>
      <vt:lpstr>Ion</vt:lpstr>
      <vt:lpstr>  Real time Bangladeshi License    Plate Detection &amp; Recognition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Bangladeshi License Plate detection &amp; recognition  &amp;  a few of its applications</dc:title>
  <dc:creator>Homaira Alam Tabassum</dc:creator>
  <cp:lastModifiedBy>Yeasir Arafat Zim</cp:lastModifiedBy>
  <cp:revision>100</cp:revision>
  <dcterms:created xsi:type="dcterms:W3CDTF">2020-12-06T13:02:24Z</dcterms:created>
  <dcterms:modified xsi:type="dcterms:W3CDTF">2021-07-09T20:34:47Z</dcterms:modified>
</cp:coreProperties>
</file>